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D343251-0F86-457D-B487-E3B8A16B4D3B}" type="datetimeFigureOut">
              <a:rPr lang="en-US" smtClean="0"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9FA8D8E-852C-47F1-A97F-2946FF75CD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SEXUALLY TRANSMITTED DISEASES &amp; HIV/AIDS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52960"/>
            <a:ext cx="6629400" cy="1828800"/>
          </a:xfrm>
        </p:spPr>
        <p:txBody>
          <a:bodyPr/>
          <a:lstStyle/>
          <a:p>
            <a:r>
              <a:rPr lang="en-US" dirty="0" smtClean="0"/>
              <a:t>Chapter 13 Lesson 5/6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34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any form of sexual intercourse with an infected person</a:t>
            </a:r>
          </a:p>
          <a:p>
            <a:pPr lvl="1"/>
            <a:r>
              <a:rPr lang="en-US" dirty="0" smtClean="0"/>
              <a:t>HIV circulates in the bloodstream and in other body fluids </a:t>
            </a:r>
          </a:p>
          <a:p>
            <a:pPr lvl="1"/>
            <a:r>
              <a:rPr lang="en-US" dirty="0" smtClean="0"/>
              <a:t>Even if symptom free, can still transmit the disease </a:t>
            </a:r>
            <a:r>
              <a:rPr lang="en-US" dirty="0" smtClean="0">
                <a:sym typeface="Wingdings" panose="05000000000000000000" pitchFamily="2" charset="2"/>
              </a:rPr>
              <a:t> ABSTINENCE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Using a contaminated needle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single drop of blood can contain enough HIV to infect someone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Miscellaneous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Pregnant female to her child during delivery or through breast milk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spread of </a:t>
            </a:r>
            <a:r>
              <a:rPr lang="en-US" dirty="0" err="1" smtClean="0"/>
              <a:t>hiv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2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spread through casual contact</a:t>
            </a:r>
          </a:p>
          <a:p>
            <a:endParaRPr lang="en-US" dirty="0"/>
          </a:p>
          <a:p>
            <a:r>
              <a:rPr lang="en-US" dirty="0" smtClean="0"/>
              <a:t>Swimming in a pool with an infected person</a:t>
            </a:r>
          </a:p>
          <a:p>
            <a:r>
              <a:rPr lang="en-US" dirty="0" smtClean="0"/>
              <a:t>Sharing utensils</a:t>
            </a:r>
          </a:p>
          <a:p>
            <a:r>
              <a:rPr lang="en-US" dirty="0" smtClean="0"/>
              <a:t>Breathing air next to an infected person</a:t>
            </a:r>
          </a:p>
          <a:p>
            <a:r>
              <a:rPr lang="en-US" dirty="0" smtClean="0"/>
              <a:t>Donating blood</a:t>
            </a:r>
          </a:p>
          <a:p>
            <a:r>
              <a:rPr lang="en-US" dirty="0" smtClean="0"/>
              <a:t>Being bitten by a mosquito that has bitten an infected person</a:t>
            </a:r>
          </a:p>
          <a:p>
            <a:r>
              <a:rPr lang="en-US" dirty="0" smtClean="0"/>
              <a:t>Hugging/shaking hands</a:t>
            </a:r>
          </a:p>
          <a:p>
            <a:r>
              <a:rPr lang="en-US" dirty="0" smtClean="0"/>
              <a:t>Using the same shower, bathtub, or toilet</a:t>
            </a:r>
          </a:p>
          <a:p>
            <a:r>
              <a:rPr lang="en-US" dirty="0" smtClean="0"/>
              <a:t>Sharing sports equipment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hiv</a:t>
            </a:r>
            <a:r>
              <a:rPr lang="en-US" dirty="0" smtClean="0"/>
              <a:t> is </a:t>
            </a:r>
            <a:r>
              <a:rPr lang="en-US" u="sng" dirty="0" smtClean="0"/>
              <a:t>not</a:t>
            </a:r>
            <a:r>
              <a:rPr lang="en-US" dirty="0" smtClean="0"/>
              <a:t> spread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5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cure</a:t>
            </a:r>
          </a:p>
          <a:p>
            <a:pPr lvl="1"/>
            <a:r>
              <a:rPr lang="en-US" dirty="0" smtClean="0"/>
              <a:t>Abstinence and stay drug free</a:t>
            </a:r>
          </a:p>
          <a:p>
            <a:endParaRPr lang="en-US" dirty="0"/>
          </a:p>
          <a:p>
            <a:r>
              <a:rPr lang="en-US" dirty="0" smtClean="0"/>
              <a:t>Refusal skills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They can save your life!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Abstinence and </a:t>
            </a:r>
            <a:r>
              <a:rPr lang="en-US" dirty="0" err="1" smtClean="0"/>
              <a:t>hiv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04"/>
          <a:stretch/>
        </p:blipFill>
        <p:spPr>
          <a:xfrm>
            <a:off x="3886200" y="2978727"/>
            <a:ext cx="4911315" cy="338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Infections that are spread from person to person through sexual contact</a:t>
            </a:r>
          </a:p>
          <a:p>
            <a:endParaRPr lang="en-US" dirty="0"/>
          </a:p>
          <a:p>
            <a:r>
              <a:rPr lang="en-US" dirty="0" smtClean="0"/>
              <a:t>AKA STIs</a:t>
            </a:r>
          </a:p>
          <a:p>
            <a:endParaRPr lang="en-US" dirty="0"/>
          </a:p>
          <a:p>
            <a:r>
              <a:rPr lang="en-US" dirty="0" smtClean="0"/>
              <a:t>All STDs are passed on to partners who engage in sexual activity</a:t>
            </a:r>
          </a:p>
          <a:p>
            <a:endParaRPr lang="en-US" dirty="0"/>
          </a:p>
          <a:p>
            <a:r>
              <a:rPr lang="en-US" dirty="0" smtClean="0"/>
              <a:t>Affect both men and women</a:t>
            </a:r>
          </a:p>
          <a:p>
            <a:endParaRPr lang="en-US" dirty="0"/>
          </a:p>
          <a:p>
            <a:r>
              <a:rPr lang="en-US" dirty="0" smtClean="0"/>
              <a:t>Good news: Completely preventable</a:t>
            </a:r>
          </a:p>
          <a:p>
            <a:pPr lvl="1"/>
            <a:r>
              <a:rPr lang="en-US" dirty="0" smtClean="0"/>
              <a:t>Bad news: most STDs found in people ages 15-24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stds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9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4586"/>
            <a:ext cx="8687736" cy="533481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Chlamydia</a:t>
            </a:r>
          </a:p>
          <a:p>
            <a:pPr lvl="1"/>
            <a:r>
              <a:rPr lang="en-US" dirty="0" smtClean="0"/>
              <a:t>Bacterial STD that may affect the reproductive organs, urethra, and anus</a:t>
            </a:r>
          </a:p>
          <a:p>
            <a:pPr lvl="1"/>
            <a:r>
              <a:rPr lang="en-US" dirty="0" smtClean="0"/>
              <a:t>“Silent” disease </a:t>
            </a:r>
            <a:r>
              <a:rPr lang="en-US" dirty="0" smtClean="0">
                <a:sym typeface="Wingdings" panose="05000000000000000000" pitchFamily="2" charset="2"/>
              </a:rPr>
              <a:t> many cases there are no symptoms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Symptoms can include discharge and pain while urinating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 be treated with antibiotics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Genital warts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Growths/bumps in the genital area by a type of HPV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Often a silent disease, causing no obvious symptoms until many years after the INITIAL infection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Warts can be treated, but not HPV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HPV is linked to cervical cancer  get your vaccines!!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stds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8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Genital herpes</a:t>
            </a:r>
          </a:p>
          <a:p>
            <a:pPr lvl="1"/>
            <a:r>
              <a:rPr lang="en-US" dirty="0" smtClean="0"/>
              <a:t>Viral STD that produces painful blisters on the genital area</a:t>
            </a:r>
          </a:p>
          <a:p>
            <a:pPr lvl="1"/>
            <a:r>
              <a:rPr lang="en-US" dirty="0" smtClean="0"/>
              <a:t>Periodic outbreaks of blisters/sores</a:t>
            </a:r>
          </a:p>
          <a:p>
            <a:pPr lvl="2"/>
            <a:r>
              <a:rPr lang="en-US" dirty="0" smtClean="0"/>
              <a:t>Even when the symptoms go away, the virus remains in the body</a:t>
            </a:r>
          </a:p>
          <a:p>
            <a:pPr lvl="1"/>
            <a:r>
              <a:rPr lang="en-US" dirty="0" smtClean="0"/>
              <a:t>No cure, but medication to reduce frequency of outbreaks</a:t>
            </a:r>
          </a:p>
          <a:p>
            <a:endParaRPr lang="en-US" dirty="0"/>
          </a:p>
          <a:p>
            <a:r>
              <a:rPr lang="en-US" dirty="0" err="1" smtClean="0"/>
              <a:t>Trichomoniasis</a:t>
            </a:r>
            <a:endParaRPr lang="en-US" dirty="0" smtClean="0"/>
          </a:p>
          <a:p>
            <a:pPr lvl="1"/>
            <a:r>
              <a:rPr lang="en-US" dirty="0" smtClean="0"/>
              <a:t>Vaginal discharge, discomfort during urination, irritation/itching</a:t>
            </a:r>
          </a:p>
          <a:p>
            <a:pPr lvl="1"/>
            <a:r>
              <a:rPr lang="en-US" dirty="0" smtClean="0"/>
              <a:t>Can be treated with medication</a:t>
            </a:r>
          </a:p>
          <a:p>
            <a:endParaRPr lang="en-US" dirty="0"/>
          </a:p>
          <a:p>
            <a:r>
              <a:rPr lang="en-US" dirty="0" smtClean="0"/>
              <a:t>Pubic lice aka “Crabs”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stds</a:t>
            </a:r>
            <a:r>
              <a:rPr lang="en-US" dirty="0" smtClean="0"/>
              <a:t>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1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Gonorrhea</a:t>
            </a:r>
          </a:p>
          <a:p>
            <a:pPr lvl="1"/>
            <a:r>
              <a:rPr lang="en-US" dirty="0" smtClean="0"/>
              <a:t>Bacterial STD that affects the mucous membranes of the body (genitals)</a:t>
            </a:r>
          </a:p>
          <a:p>
            <a:pPr lvl="1"/>
            <a:r>
              <a:rPr lang="en-US" dirty="0" smtClean="0"/>
              <a:t>Thick discharge from genitals and burning sensation when urinating</a:t>
            </a:r>
          </a:p>
          <a:p>
            <a:pPr lvl="1"/>
            <a:r>
              <a:rPr lang="en-US" dirty="0" smtClean="0"/>
              <a:t>Can be treated with antibiotics (if treated early)</a:t>
            </a:r>
          </a:p>
          <a:p>
            <a:pPr lvl="2"/>
            <a:r>
              <a:rPr lang="en-US" dirty="0" smtClean="0"/>
              <a:t>Can infect other parts of the body and cause fertility problems</a:t>
            </a:r>
          </a:p>
          <a:p>
            <a:endParaRPr lang="en-US" dirty="0"/>
          </a:p>
          <a:p>
            <a:r>
              <a:rPr lang="en-US" dirty="0" smtClean="0"/>
              <a:t>Syphilis</a:t>
            </a:r>
          </a:p>
          <a:p>
            <a:pPr lvl="1"/>
            <a:r>
              <a:rPr lang="en-US" dirty="0" smtClean="0"/>
              <a:t>Bacterial STD that affects many parts of the body</a:t>
            </a:r>
          </a:p>
          <a:p>
            <a:pPr lvl="1"/>
            <a:r>
              <a:rPr lang="en-US" dirty="0" smtClean="0"/>
              <a:t>Symptoms change as the disease progresses</a:t>
            </a:r>
          </a:p>
          <a:p>
            <a:pPr lvl="2"/>
            <a:r>
              <a:rPr lang="en-US" dirty="0" smtClean="0"/>
              <a:t>1 </a:t>
            </a:r>
            <a:r>
              <a:rPr lang="en-US" dirty="0" smtClean="0">
                <a:sym typeface="Wingdings" panose="05000000000000000000" pitchFamily="2" charset="2"/>
              </a:rPr>
              <a:t> sores and swollen lymph glands (treatable)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2  severe rash (treatable)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Late  bacteria moves throughout body (can be fatal)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stds</a:t>
            </a:r>
            <a:r>
              <a:rPr lang="en-US" dirty="0" smtClean="0"/>
              <a:t>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5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Hepatitis B</a:t>
            </a:r>
          </a:p>
          <a:p>
            <a:pPr lvl="1"/>
            <a:r>
              <a:rPr lang="en-US" dirty="0" smtClean="0"/>
              <a:t>Disease cause by the hepatitis B virus that affects the liver</a:t>
            </a:r>
          </a:p>
          <a:p>
            <a:pPr lvl="1"/>
            <a:r>
              <a:rPr lang="en-US" dirty="0" smtClean="0"/>
              <a:t>Through sexual contact or contaminated needles</a:t>
            </a:r>
          </a:p>
          <a:p>
            <a:pPr lvl="1"/>
            <a:r>
              <a:rPr lang="en-US" dirty="0" smtClean="0"/>
              <a:t>Vaccination available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stds</a:t>
            </a:r>
            <a:r>
              <a:rPr lang="en-US" dirty="0" smtClean="0"/>
              <a:t>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2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u="sng" dirty="0" smtClean="0"/>
              <a:t>ONLY</a:t>
            </a:r>
            <a:r>
              <a:rPr lang="en-US" dirty="0" smtClean="0"/>
              <a:t> 100% effective way to avoid STDs</a:t>
            </a:r>
          </a:p>
          <a:p>
            <a:endParaRPr lang="en-US" dirty="0"/>
          </a:p>
          <a:p>
            <a:r>
              <a:rPr lang="en-US" dirty="0" smtClean="0"/>
              <a:t>At risk for STDs and unplanned pregnancy if you do!</a:t>
            </a:r>
          </a:p>
          <a:p>
            <a:endParaRPr lang="en-US" dirty="0"/>
          </a:p>
          <a:p>
            <a:r>
              <a:rPr lang="en-US" dirty="0" smtClean="0"/>
              <a:t>Yay refusal skills!</a:t>
            </a:r>
          </a:p>
          <a:p>
            <a:endParaRPr lang="en-US" dirty="0"/>
          </a:p>
          <a:p>
            <a:r>
              <a:rPr lang="en-US" dirty="0" smtClean="0"/>
              <a:t>It’s okay to have affectionate feelings </a:t>
            </a:r>
            <a:r>
              <a:rPr lang="en-US" dirty="0" smtClean="0">
                <a:sym typeface="Wingdings" panose="05000000000000000000" pitchFamily="2" charset="2"/>
              </a:rPr>
              <a:t> don’t risk your health or compromise values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You can be sure that your relationships are built on shared interests and trust, rather than solely on physical attraction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Abstinence from sexual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</a:t>
            </a:r>
            <a:r>
              <a:rPr lang="en-US" dirty="0" smtClean="0"/>
              <a:t>uman </a:t>
            </a:r>
            <a:r>
              <a:rPr lang="en-US" b="1" dirty="0" smtClean="0"/>
              <a:t>i</a:t>
            </a:r>
            <a:r>
              <a:rPr lang="en-US" dirty="0" smtClean="0"/>
              <a:t>mmunodeficiency </a:t>
            </a:r>
            <a:r>
              <a:rPr lang="en-US" b="1" dirty="0" smtClean="0"/>
              <a:t>v</a:t>
            </a:r>
            <a:r>
              <a:rPr lang="en-US" dirty="0" smtClean="0"/>
              <a:t>irus </a:t>
            </a:r>
            <a:r>
              <a:rPr lang="en-US" dirty="0" smtClean="0">
                <a:sym typeface="Wingdings" panose="05000000000000000000" pitchFamily="2" charset="2"/>
              </a:rPr>
              <a:t> causes AIDS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b="1" dirty="0" smtClean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cquired </a:t>
            </a:r>
            <a:r>
              <a:rPr lang="en-US" b="1" dirty="0" smtClean="0"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mmunodeficiency </a:t>
            </a:r>
            <a:r>
              <a:rPr lang="en-US" b="1" dirty="0" smtClean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yndrome  disease that interferes with the body’s ability to fight infection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Attacks and kills T cells  coordinate the body’s response to infections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What might happen to our immune response in turn?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err="1" smtClean="0"/>
              <a:t>hiv</a:t>
            </a:r>
            <a:r>
              <a:rPr lang="en-US" dirty="0" smtClean="0"/>
              <a:t> and aids?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7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51</TotalTime>
  <Words>578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Grid</vt:lpstr>
      <vt:lpstr>Chapter 13 Lesson 5/6</vt:lpstr>
      <vt:lpstr>What are stds?</vt:lpstr>
      <vt:lpstr>PowerPoint Presentation</vt:lpstr>
      <vt:lpstr>Common stds</vt:lpstr>
      <vt:lpstr>Common stds (cont’d)</vt:lpstr>
      <vt:lpstr>Common stds (cont’d)</vt:lpstr>
      <vt:lpstr>Common stds (cont’d)</vt:lpstr>
      <vt:lpstr>Abstinence from sexual activity</vt:lpstr>
      <vt:lpstr>What are hiv and aids?</vt:lpstr>
      <vt:lpstr>The spread of hiv</vt:lpstr>
      <vt:lpstr>How hiv is not spread</vt:lpstr>
      <vt:lpstr>Abstinence and hiv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Lesson 5/6</dc:title>
  <dc:creator>Melissa Gramuglia</dc:creator>
  <cp:lastModifiedBy>Melissa Gramuglia</cp:lastModifiedBy>
  <cp:revision>5</cp:revision>
  <dcterms:created xsi:type="dcterms:W3CDTF">2013-10-27T12:59:51Z</dcterms:created>
  <dcterms:modified xsi:type="dcterms:W3CDTF">2013-10-27T13:51:09Z</dcterms:modified>
</cp:coreProperties>
</file>